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0" r:id="rId5"/>
    <p:sldId id="265" r:id="rId6"/>
    <p:sldId id="267" r:id="rId7"/>
    <p:sldId id="269" r:id="rId8"/>
    <p:sldId id="270" r:id="rId9"/>
    <p:sldId id="261" r:id="rId10"/>
    <p:sldId id="262" r:id="rId11"/>
    <p:sldId id="271" r:id="rId12"/>
    <p:sldId id="272" r:id="rId13"/>
    <p:sldId id="263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64" r:id="rId3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 varScale="1">
        <p:scale>
          <a:sx n="52" d="100"/>
          <a:sy n="52" d="100"/>
        </p:scale>
        <p:origin x="-86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10/2/2017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d-ID" dirty="0" smtClean="0"/>
              <a:t>Akuntansi sewa guna usaha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>
            <a:extLst/>
          </a:lstStyle>
          <a:p>
            <a:r>
              <a:rPr lang="en-US" dirty="0" smtClean="0"/>
              <a:t>Tips and tools for creating and presenting wide format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7850832" cy="3352799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>
              <a:buNone/>
            </a:pPr>
            <a:r>
              <a:rPr lang="en-US" dirty="0" smtClean="0"/>
              <a:t>PSAK No. 30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aset.Suatu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7850832" cy="3352799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 algn="just">
              <a:buNone/>
            </a:pPr>
            <a:r>
              <a:rPr lang="en-US" dirty="0" err="1" smtClean="0"/>
              <a:t>Sesuai</a:t>
            </a:r>
            <a:r>
              <a:rPr lang="en-US" dirty="0" smtClean="0"/>
              <a:t> PSAK 30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leasing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:</a:t>
            </a:r>
            <a:endParaRPr lang="id-ID" dirty="0" smtClean="0"/>
          </a:p>
          <a:p>
            <a:pPr marL="365125" indent="-365125" algn="just">
              <a:buNone/>
            </a:pPr>
            <a:r>
              <a:rPr lang="en-US" dirty="0" smtClean="0"/>
              <a:t>1.</a:t>
            </a:r>
            <a:r>
              <a:rPr lang="id-ID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tercatatnya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dipulihkan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7850832" cy="3352799"/>
          </a:xfrm>
        </p:spPr>
        <p:txBody>
          <a:bodyPr>
            <a:normAutofit/>
          </a:bodyPr>
          <a:lstStyle>
            <a:extLst/>
          </a:lstStyle>
          <a:p>
            <a:pPr algn="just">
              <a:buNone/>
            </a:pPr>
            <a:r>
              <a:rPr lang="en-US" dirty="0" smtClean="0"/>
              <a:t>2.</a:t>
            </a:r>
            <a:r>
              <a:rPr lang="id-ID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tercatatnya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3.</a:t>
            </a:r>
            <a:r>
              <a:rPr lang="id-ID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2915816" y="1428750"/>
            <a:ext cx="5999584" cy="3505200"/>
          </a:xfrm>
        </p:spPr>
        <p:txBody>
          <a:bodyPr>
            <a:normAutofit fontScale="85000" lnSpcReduction="20000"/>
          </a:bodyPr>
          <a:lstStyle>
            <a:extLst/>
          </a:lstStyle>
          <a:p>
            <a:pPr marL="0" indent="0">
              <a:buNone/>
            </a:pPr>
            <a:r>
              <a:rPr lang="en-US" sz="3200" dirty="0" err="1" smtClean="0"/>
              <a:t>Perlakuan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Leasingdisesuaikan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sewanya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:</a:t>
            </a:r>
            <a:endParaRPr lang="id-ID" sz="3200" dirty="0" smtClean="0"/>
          </a:p>
          <a:p>
            <a:pPr>
              <a:buNone/>
            </a:pPr>
            <a:r>
              <a:rPr lang="en-US" sz="3200" dirty="0" smtClean="0"/>
              <a:t>1.</a:t>
            </a:r>
            <a:r>
              <a:rPr lang="id-ID" sz="3200" dirty="0" smtClean="0"/>
              <a:t> </a:t>
            </a:r>
            <a:r>
              <a:rPr lang="en-US" sz="3200" b="1" i="1" dirty="0" smtClean="0"/>
              <a:t>Financial Lease</a:t>
            </a:r>
            <a:r>
              <a:rPr lang="en-US" sz="3200" dirty="0" smtClean="0"/>
              <a:t> : </a:t>
            </a:r>
            <a:r>
              <a:rPr lang="en-US" sz="3200" dirty="0" err="1" smtClean="0"/>
              <a:t>selisih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penjualan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tercatat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diakui</a:t>
            </a:r>
            <a:r>
              <a:rPr lang="en-US" sz="3200" dirty="0" smtClean="0"/>
              <a:t> </a:t>
            </a:r>
            <a:r>
              <a:rPr lang="en-US" sz="3200" dirty="0" err="1" smtClean="0"/>
              <a:t>segera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pendapatan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penjual</a:t>
            </a:r>
            <a:r>
              <a:rPr lang="en-US" sz="3200" dirty="0" smtClean="0"/>
              <a:t> </a:t>
            </a:r>
            <a:r>
              <a:rPr lang="en-US" sz="3200" i="1" dirty="0" smtClean="0"/>
              <a:t>lessee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ditangguhkan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diamortisasi</a:t>
            </a:r>
            <a:r>
              <a:rPr lang="en-US" sz="3200" dirty="0" smtClean="0"/>
              <a:t>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sewa</a:t>
            </a:r>
            <a:endParaRPr lang="en-US" dirty="0"/>
          </a:p>
        </p:txBody>
      </p:sp>
      <p:pic>
        <p:nvPicPr>
          <p:cNvPr id="6" name="crop_j017554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49163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marL="274638" indent="-274638" algn="just">
              <a:buNone/>
            </a:pPr>
            <a:r>
              <a:rPr lang="en-US" sz="2800" dirty="0" smtClean="0"/>
              <a:t>2.</a:t>
            </a:r>
            <a:r>
              <a:rPr lang="en-US" sz="2800" b="1" i="1" dirty="0" smtClean="0"/>
              <a:t>Operating Lease</a:t>
            </a:r>
            <a:r>
              <a:rPr lang="en-US" sz="2800" dirty="0" smtClean="0"/>
              <a:t> :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/</a:t>
            </a:r>
            <a:r>
              <a:rPr lang="en-US" sz="2800" dirty="0" err="1" smtClean="0"/>
              <a:t>rugi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diakui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/</a:t>
            </a:r>
            <a:r>
              <a:rPr lang="en-US" sz="2800" dirty="0" err="1" smtClean="0"/>
              <a:t>rugi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diakui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kecuali</a:t>
            </a:r>
            <a:r>
              <a:rPr lang="en-US" sz="2800" dirty="0" smtClean="0"/>
              <a:t> </a:t>
            </a:r>
            <a:r>
              <a:rPr lang="en-US" sz="2800" dirty="0" err="1" smtClean="0"/>
              <a:t>rugi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dikompensasikan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dimasa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rugi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ditangguhkan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diamortisasi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aset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jual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</a:t>
            </a:r>
            <a:r>
              <a:rPr lang="en-US" sz="2800" dirty="0" err="1" smtClean="0"/>
              <a:t>selisih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ditangguhkan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diamortisasi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aset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ilustrasi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finance lease.</a:t>
            </a:r>
            <a:endParaRPr lang="id-ID" sz="2400" dirty="0" smtClean="0"/>
          </a:p>
          <a:p>
            <a:r>
              <a:rPr lang="en-US" sz="2400" dirty="0" err="1" smtClean="0"/>
              <a:t>Tanggal</a:t>
            </a:r>
            <a:r>
              <a:rPr lang="en-US" sz="2400" dirty="0" smtClean="0"/>
              <a:t> 1 April 2010 </a:t>
            </a:r>
            <a:r>
              <a:rPr lang="en-US" sz="2400" dirty="0" err="1" smtClean="0"/>
              <a:t>Andi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finance lease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Truk</a:t>
            </a:r>
            <a:r>
              <a:rPr lang="en-US" sz="2400" dirty="0" smtClean="0"/>
              <a:t> </a:t>
            </a:r>
            <a:r>
              <a:rPr lang="en-US" sz="2400" dirty="0" err="1" smtClean="0"/>
              <a:t>senilai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diperkirakan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20.000.000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6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18 % per </a:t>
            </a:r>
            <a:r>
              <a:rPr lang="en-US" sz="2400" dirty="0" err="1" smtClean="0"/>
              <a:t>tahun</a:t>
            </a:r>
            <a:r>
              <a:rPr lang="en-US" sz="2400" dirty="0" smtClean="0"/>
              <a:t>.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8 </a:t>
            </a:r>
            <a:r>
              <a:rPr lang="en-US" sz="2400" dirty="0" err="1" smtClean="0"/>
              <a:t>tahun.Metode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dirty="0" err="1" smtClean="0"/>
              <a:t>Perhitungan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: 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 / 72 </a:t>
            </a:r>
            <a:r>
              <a:rPr lang="en-US" sz="2400" dirty="0" err="1" smtClean="0"/>
              <a:t>bulan</a:t>
            </a:r>
            <a:endParaRPr lang="id-ID" sz="2400" dirty="0" smtClean="0"/>
          </a:p>
          <a:p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: 6 </a:t>
            </a:r>
            <a:r>
              <a:rPr lang="en-US" sz="2400" dirty="0" err="1" smtClean="0"/>
              <a:t>tahun</a:t>
            </a:r>
            <a:r>
              <a:rPr lang="en-US" sz="2400" dirty="0" smtClean="0"/>
              <a:t> =</a:t>
            </a:r>
            <a:r>
              <a:rPr lang="en-US" sz="2400" dirty="0" err="1" smtClean="0"/>
              <a:t>Rp</a:t>
            </a:r>
            <a:r>
              <a:rPr lang="en-US" sz="2400" dirty="0" smtClean="0"/>
              <a:t> 1.250.000</a:t>
            </a:r>
            <a:endParaRPr lang="id-ID" sz="2400" dirty="0" smtClean="0"/>
          </a:p>
          <a:p>
            <a:r>
              <a:rPr lang="en-US" sz="2400" dirty="0" smtClean="0"/>
              <a:t>Tingkat </a:t>
            </a:r>
            <a:r>
              <a:rPr lang="en-US" sz="2400" dirty="0" err="1" smtClean="0"/>
              <a:t>bunga</a:t>
            </a:r>
            <a:r>
              <a:rPr lang="en-US" sz="2400" dirty="0" smtClean="0"/>
              <a:t> 1</a:t>
            </a:r>
            <a:r>
              <a:rPr lang="id-ID" sz="2400" dirty="0" smtClean="0"/>
              <a:t>8</a:t>
            </a:r>
            <a:r>
              <a:rPr lang="en-US" sz="2400" dirty="0" smtClean="0"/>
              <a:t> % per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= 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90.00.000 X 1</a:t>
            </a:r>
            <a:r>
              <a:rPr lang="id-ID" sz="2400" dirty="0" smtClean="0"/>
              <a:t>8</a:t>
            </a:r>
            <a:r>
              <a:rPr lang="en-US" sz="2400" dirty="0" smtClean="0"/>
              <a:t>/100.</a:t>
            </a:r>
            <a:r>
              <a:rPr lang="id-ID" sz="2400" dirty="0" smtClean="0"/>
              <a:t> = 16.200.000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8 </a:t>
            </a:r>
            <a:r>
              <a:rPr lang="en-US" sz="2400" dirty="0" err="1" smtClean="0"/>
              <a:t>tahun</a:t>
            </a:r>
            <a:r>
              <a:rPr lang="en-US" sz="2400" dirty="0" smtClean="0"/>
              <a:t> = </a:t>
            </a:r>
            <a:r>
              <a:rPr lang="en-US" sz="2400" dirty="0" err="1" smtClean="0"/>
              <a:t>Rp</a:t>
            </a:r>
            <a:r>
              <a:rPr lang="en-US" sz="2400" dirty="0" smtClean="0"/>
              <a:t>. 1</a:t>
            </a:r>
            <a:r>
              <a:rPr lang="id-ID" sz="2400" dirty="0" smtClean="0"/>
              <a:t>6</a:t>
            </a:r>
            <a:r>
              <a:rPr lang="en-US" sz="2400" dirty="0" smtClean="0"/>
              <a:t>.</a:t>
            </a:r>
            <a:r>
              <a:rPr lang="id-ID" sz="2400" dirty="0" smtClean="0"/>
              <a:t>2</a:t>
            </a:r>
            <a:r>
              <a:rPr lang="en-US" sz="2400" dirty="0" smtClean="0"/>
              <a:t>00.000 per </a:t>
            </a:r>
            <a:r>
              <a:rPr lang="en-US" sz="2400" dirty="0" err="1" smtClean="0"/>
              <a:t>tahun</a:t>
            </a:r>
            <a:r>
              <a:rPr lang="en-US" sz="2400" dirty="0" smtClean="0"/>
              <a:t> = </a:t>
            </a:r>
            <a:r>
              <a:rPr lang="en-US" sz="2400" dirty="0" err="1" smtClean="0"/>
              <a:t>Rp</a:t>
            </a:r>
            <a:r>
              <a:rPr lang="en-US" sz="2400" dirty="0" smtClean="0"/>
              <a:t>. </a:t>
            </a:r>
            <a:r>
              <a:rPr lang="id-ID" sz="2400" dirty="0" smtClean="0"/>
              <a:t>1.350</a:t>
            </a:r>
            <a:r>
              <a:rPr lang="en-US" sz="2400" dirty="0" smtClean="0"/>
              <a:t>.000 per </a:t>
            </a:r>
            <a:r>
              <a:rPr lang="en-US" sz="2400" dirty="0" err="1" smtClean="0"/>
              <a:t>bulan</a:t>
            </a:r>
            <a:endParaRPr lang="id-ID" sz="2400" dirty="0" smtClean="0"/>
          </a:p>
          <a:p>
            <a:r>
              <a:rPr lang="en-US" sz="2400" dirty="0" err="1" smtClean="0"/>
              <a:t>Penyusutan</a:t>
            </a:r>
            <a:r>
              <a:rPr lang="en-US" sz="2400" dirty="0" smtClean="0"/>
              <a:t> = _</a:t>
            </a:r>
            <a:r>
              <a:rPr lang="en-US" sz="2400" u="sng" dirty="0" smtClean="0"/>
              <a:t> HP-NR = </a:t>
            </a:r>
            <a:r>
              <a:rPr lang="en-US" sz="2400" u="sng" dirty="0" err="1" smtClean="0"/>
              <a:t>Rp</a:t>
            </a:r>
            <a:r>
              <a:rPr lang="en-US" sz="2400" u="sng" dirty="0" smtClean="0"/>
              <a:t>. 90.000.000-Rp.20.000.000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                             </a:t>
            </a:r>
            <a:r>
              <a:rPr lang="en-US" sz="2400" dirty="0" smtClean="0"/>
              <a:t>UE </a:t>
            </a:r>
            <a:r>
              <a:rPr lang="id-ID" sz="2400" dirty="0" smtClean="0"/>
              <a:t>                       96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endParaRPr lang="id-ID" sz="2400" dirty="0" smtClean="0"/>
          </a:p>
          <a:p>
            <a:r>
              <a:rPr lang="en-US" sz="2400" dirty="0" smtClean="0"/>
              <a:t>= </a:t>
            </a:r>
            <a:r>
              <a:rPr lang="en-US" sz="2400" dirty="0" err="1" smtClean="0"/>
              <a:t>Rp</a:t>
            </a:r>
            <a:r>
              <a:rPr lang="en-US" sz="2400" dirty="0" smtClean="0"/>
              <a:t>.</a:t>
            </a:r>
            <a:r>
              <a:rPr lang="id-ID" sz="2400" dirty="0" smtClean="0"/>
              <a:t>729</a:t>
            </a:r>
            <a:r>
              <a:rPr lang="en-US" sz="2400" dirty="0" smtClean="0"/>
              <a:t>.</a:t>
            </a:r>
            <a:r>
              <a:rPr lang="id-ID" sz="2400" dirty="0" smtClean="0"/>
              <a:t>2</a:t>
            </a:r>
            <a:r>
              <a:rPr lang="en-US" sz="2400" dirty="0" smtClean="0"/>
              <a:t>00</a:t>
            </a:r>
            <a:r>
              <a:rPr lang="id-ID" sz="2400" dirty="0" smtClean="0"/>
              <a:t> per bulan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 lnSpcReduction="10000"/>
          </a:bodyPr>
          <a:lstStyle>
            <a:extLst/>
          </a:lstStyle>
          <a:p>
            <a:pPr>
              <a:buNone/>
            </a:pPr>
            <a:r>
              <a:rPr lang="en-US" sz="2400" b="1" dirty="0" smtClean="0"/>
              <a:t>Lessee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 April 2010 </a:t>
            </a:r>
            <a:r>
              <a:rPr lang="en-US" sz="2400" dirty="0" err="1" smtClean="0"/>
              <a:t>Jurnal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Aset</a:t>
            </a:r>
            <a:r>
              <a:rPr lang="en-US" sz="2400" dirty="0" smtClean="0"/>
              <a:t> lease </a:t>
            </a:r>
            <a:r>
              <a:rPr lang="id-ID" sz="2400" dirty="0" smtClean="0"/>
              <a:t>		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Utang</a:t>
            </a:r>
            <a:r>
              <a:rPr lang="en-US" sz="2400" dirty="0" smtClean="0"/>
              <a:t> lease </a:t>
            </a:r>
            <a:r>
              <a:rPr lang="id-ID" sz="2400" dirty="0" smtClean="0"/>
              <a:t>		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 April 2010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Utang</a:t>
            </a:r>
            <a:r>
              <a:rPr lang="en-US" sz="2400" dirty="0" smtClean="0"/>
              <a:t> lease </a:t>
            </a:r>
            <a:r>
              <a:rPr lang="id-ID" sz="2400" dirty="0" smtClean="0"/>
              <a:t>	</a:t>
            </a:r>
            <a:r>
              <a:rPr lang="en-US" sz="2400" dirty="0" err="1" smtClean="0"/>
              <a:t>Rp</a:t>
            </a:r>
            <a:r>
              <a:rPr lang="en-US" sz="2400" dirty="0" smtClean="0"/>
              <a:t>. 1.250.000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err="1" smtClean="0"/>
              <a:t>Rp</a:t>
            </a:r>
            <a:r>
              <a:rPr lang="en-US" sz="2400" dirty="0" smtClean="0"/>
              <a:t>. </a:t>
            </a:r>
            <a:r>
              <a:rPr lang="id-ID" sz="2400" dirty="0" smtClean="0"/>
              <a:t>1.350.00</a:t>
            </a:r>
            <a:r>
              <a:rPr lang="en-US" sz="2400" dirty="0" smtClean="0"/>
              <a:t>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Kas</a:t>
            </a:r>
            <a:r>
              <a:rPr lang="en-US" sz="2400" dirty="0" smtClean="0"/>
              <a:t> bank </a:t>
            </a:r>
            <a:r>
              <a:rPr lang="id-ID" sz="2400" dirty="0" smtClean="0"/>
              <a:t>		</a:t>
            </a:r>
            <a:r>
              <a:rPr lang="en-US" sz="2400" dirty="0" err="1" smtClean="0"/>
              <a:t>Rp</a:t>
            </a:r>
            <a:r>
              <a:rPr lang="en-US" sz="2400" dirty="0" smtClean="0"/>
              <a:t>. 2.</a:t>
            </a:r>
            <a:r>
              <a:rPr lang="id-ID" sz="2400" dirty="0" smtClean="0"/>
              <a:t>600</a:t>
            </a:r>
            <a:r>
              <a:rPr lang="en-US" sz="2400" dirty="0" smtClean="0"/>
              <a:t>.000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30 April 2010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Depresiasi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Lease </a:t>
            </a:r>
            <a:r>
              <a:rPr lang="id-ID" sz="2400" dirty="0" smtClean="0"/>
              <a:t>	</a:t>
            </a:r>
            <a:r>
              <a:rPr lang="en-US" sz="2400" dirty="0" err="1" smtClean="0"/>
              <a:t>Rp</a:t>
            </a:r>
            <a:r>
              <a:rPr lang="en-US" sz="2400" dirty="0" smtClean="0"/>
              <a:t>. </a:t>
            </a:r>
            <a:r>
              <a:rPr lang="id-ID" sz="2400" dirty="0" smtClean="0"/>
              <a:t>729</a:t>
            </a:r>
            <a:r>
              <a:rPr lang="en-US" sz="2400" dirty="0" smtClean="0"/>
              <a:t>.</a:t>
            </a:r>
            <a:r>
              <a:rPr lang="id-ID" sz="2400" dirty="0" smtClean="0"/>
              <a:t>2</a:t>
            </a:r>
            <a:r>
              <a:rPr lang="en-US" sz="2400" dirty="0" smtClean="0"/>
              <a:t>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Depresiasi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lease</a:t>
            </a:r>
            <a:r>
              <a:rPr lang="id-ID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</a:t>
            </a:r>
            <a:r>
              <a:rPr lang="id-ID" sz="2400" dirty="0" smtClean="0"/>
              <a:t>729</a:t>
            </a:r>
            <a:r>
              <a:rPr lang="en-US" sz="2400" dirty="0" smtClean="0"/>
              <a:t>.</a:t>
            </a:r>
            <a:r>
              <a:rPr lang="id-ID" sz="2400" dirty="0" smtClean="0"/>
              <a:t>2</a:t>
            </a:r>
            <a:r>
              <a:rPr lang="en-US" sz="2400" dirty="0" smtClean="0"/>
              <a:t>00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d-ID" dirty="0" smtClean="0"/>
              <a:t>pengertian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706816" cy="3307431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dirty="0" err="1" smtClean="0"/>
              <a:t>Sewa-guna-usaha</a:t>
            </a:r>
            <a:r>
              <a:rPr lang="en-US" dirty="0" smtClean="0"/>
              <a:t> (Leasing)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sewa-guna-usaha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(finance lease)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(operating lease)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Lessee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PERLAKUAN AKUNTANSI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 fontScale="92500" lnSpcReduction="20000"/>
          </a:bodyPr>
          <a:lstStyle>
            <a:extLst/>
          </a:lstStyle>
          <a:p>
            <a:pPr>
              <a:buNone/>
            </a:pPr>
            <a:r>
              <a:rPr lang="en-US" sz="2400" b="1" dirty="0" err="1" smtClean="0"/>
              <a:t>Lessor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 April 2010 </a:t>
            </a:r>
            <a:r>
              <a:rPr lang="en-US" sz="2400" dirty="0" err="1" smtClean="0"/>
              <a:t>Jurnal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id-ID" sz="2400" dirty="0" smtClean="0"/>
              <a:t>		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id-ID" sz="2400" dirty="0" smtClean="0"/>
              <a:t>			</a:t>
            </a:r>
            <a:r>
              <a:rPr lang="en-US" sz="2400" dirty="0" err="1" smtClean="0"/>
              <a:t>Rp</a:t>
            </a:r>
            <a:r>
              <a:rPr lang="en-US" sz="2400" dirty="0" smtClean="0"/>
              <a:t>. 90.000.000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 April 2010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Kas</a:t>
            </a:r>
            <a:r>
              <a:rPr lang="en-US" sz="2400" dirty="0" smtClean="0"/>
              <a:t> bank </a:t>
            </a:r>
            <a:r>
              <a:rPr lang="en-US" sz="2400" dirty="0" err="1" smtClean="0"/>
              <a:t>Rp</a:t>
            </a:r>
            <a:r>
              <a:rPr lang="en-US" sz="2400" dirty="0" smtClean="0"/>
              <a:t>. 2.</a:t>
            </a:r>
            <a:r>
              <a:rPr lang="id-ID" sz="2400" dirty="0" smtClean="0"/>
              <a:t>600</a:t>
            </a:r>
            <a:r>
              <a:rPr lang="en-US" sz="2400" dirty="0" smtClean="0"/>
              <a:t>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id-ID" sz="2400" dirty="0" smtClean="0"/>
              <a:t>		</a:t>
            </a:r>
            <a:r>
              <a:rPr lang="en-US" sz="2400" dirty="0" err="1" smtClean="0"/>
              <a:t>Rp</a:t>
            </a:r>
            <a:r>
              <a:rPr lang="en-US" sz="2400" dirty="0" smtClean="0"/>
              <a:t>. 1.250.000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err="1" smtClean="0"/>
              <a:t>Rp</a:t>
            </a:r>
            <a:r>
              <a:rPr lang="id-ID" sz="2400" dirty="0" smtClean="0"/>
              <a:t> 1.350</a:t>
            </a:r>
            <a:r>
              <a:rPr lang="en-US" sz="2400" dirty="0" smtClean="0"/>
              <a:t>.000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 algn="just">
              <a:buNone/>
            </a:pPr>
            <a:r>
              <a:rPr lang="en-US" sz="2400" dirty="0" err="1" smtClean="0"/>
              <a:t>Pencatatan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1169/KMK.01/1991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Edaran</a:t>
            </a:r>
            <a:r>
              <a:rPr lang="en-US" sz="2400" dirty="0" smtClean="0"/>
              <a:t>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No SE-10/PJ.42/1994.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tatacra</a:t>
            </a:r>
            <a:r>
              <a:rPr lang="en-US" sz="2400" dirty="0" smtClean="0"/>
              <a:t> </a:t>
            </a:r>
            <a:r>
              <a:rPr lang="en-US" sz="2400" dirty="0" err="1" smtClean="0"/>
              <a:t>pencatatan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sale and lease back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PSAK No. 30.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 algn="just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,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kesalahpahaman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perpajakan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layaknya</a:t>
            </a:r>
            <a:r>
              <a:rPr lang="en-US" sz="2400" dirty="0" smtClean="0"/>
              <a:t> Sale and Lease Back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..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digolongkan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Usaha (SGU)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 marL="274638" indent="-274638" algn="just">
              <a:buNone/>
            </a:pPr>
            <a:r>
              <a:rPr lang="en-US" sz="2400" dirty="0" smtClean="0"/>
              <a:t>1.Jumlah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sisa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menutup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;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2.</a:t>
            </a:r>
            <a:r>
              <a:rPr lang="id-ID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 </a:t>
            </a:r>
            <a:r>
              <a:rPr lang="en-US" sz="2400" dirty="0" err="1" smtClean="0"/>
              <a:t>huruf</a:t>
            </a:r>
            <a:r>
              <a:rPr lang="en-US" sz="2400" dirty="0" smtClean="0"/>
              <a:t> b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1169/KMK.01/1991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sekurang-kurangnya</a:t>
            </a:r>
            <a:r>
              <a:rPr lang="en-US" sz="2400" dirty="0" smtClean="0"/>
              <a:t>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I, 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II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7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3.</a:t>
            </a:r>
            <a:r>
              <a:rPr lang="id-ID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lessee.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perpajakan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memperlakukan</a:t>
            </a:r>
            <a:r>
              <a:rPr lang="en-US" sz="2400" dirty="0" smtClean="0"/>
              <a:t> SGU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, </a:t>
            </a:r>
            <a:r>
              <a:rPr lang="en-US" sz="2400" dirty="0" err="1" smtClean="0"/>
              <a:t>pencatatan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Capital Lease,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1.</a:t>
            </a:r>
            <a:r>
              <a:rPr lang="id-ID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dibukukan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disusutkan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manfaatnya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id-ID" sz="2400" dirty="0" smtClean="0"/>
              <a:t> </a:t>
            </a:r>
            <a:r>
              <a:rPr lang="en-US" sz="2400" dirty="0" smtClean="0"/>
              <a:t>.lessee </a:t>
            </a:r>
            <a:r>
              <a:rPr lang="en-US" sz="2400" dirty="0" err="1" smtClean="0"/>
              <a:t>membebankan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SGU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SGU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perpajakan</a:t>
            </a:r>
            <a:r>
              <a:rPr lang="en-US" sz="2400" dirty="0" smtClean="0"/>
              <a:t>,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Operating Lease,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1.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leasing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diakui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opsinya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2. </a:t>
            </a:r>
            <a:r>
              <a:rPr lang="en-US" sz="2400" dirty="0" smtClean="0"/>
              <a:t>lessee </a:t>
            </a:r>
            <a:r>
              <a:rPr lang="en-US" sz="2400" dirty="0" err="1" smtClean="0"/>
              <a:t>membebankan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angsuran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SGU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leasing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, </a:t>
            </a:r>
            <a:r>
              <a:rPr lang="en-US" sz="2400" dirty="0" err="1" smtClean="0"/>
              <a:t>pencatatan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perpajakan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Capital Lease. 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SGU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terputus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semula</a:t>
            </a:r>
            <a:r>
              <a:rPr lang="en-US" sz="2400" dirty="0" smtClean="0"/>
              <a:t> </a:t>
            </a:r>
            <a:r>
              <a:rPr lang="en-US" sz="2400" dirty="0" err="1" smtClean="0"/>
              <a:t>disepakati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a.</a:t>
            </a:r>
            <a:r>
              <a:rPr lang="id-ID" sz="2400" dirty="0" smtClean="0"/>
              <a:t> </a:t>
            </a:r>
            <a:r>
              <a:rPr lang="en-US" sz="2400" dirty="0" smtClean="0"/>
              <a:t>force </a:t>
            </a:r>
            <a:r>
              <a:rPr lang="en-US" sz="2400" dirty="0" err="1" smtClean="0"/>
              <a:t>majeur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putusnya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SGU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bencana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kebakaran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finance lease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rusak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b.</a:t>
            </a:r>
            <a:r>
              <a:rPr lang="id-ID" sz="2400" dirty="0" smtClean="0"/>
              <a:t> </a:t>
            </a:r>
            <a:r>
              <a:rPr lang="en-US" sz="2400" dirty="0" smtClean="0"/>
              <a:t>default,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terputusnya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SGU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lease payment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finance lease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c.</a:t>
            </a:r>
            <a:r>
              <a:rPr lang="id-ID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mengakhiri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lease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</a:t>
            </a:r>
            <a:r>
              <a:rPr lang="en-US" sz="2400" dirty="0" err="1" smtClean="0"/>
              <a:t>semata-mata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tersisa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d-ID" dirty="0" smtClean="0"/>
              <a:t>pengertian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5186536" cy="3531840"/>
          </a:xfrm>
        </p:spPr>
        <p:txBody>
          <a:bodyPr anchor="ctr">
            <a:normAutofit lnSpcReduction="10000"/>
          </a:bodyPr>
          <a:lstStyle>
            <a:extLst/>
          </a:lstStyle>
          <a:p>
            <a:pPr marL="274320" lvl="1"/>
            <a:r>
              <a:rPr lang="en-US" dirty="0" err="1" smtClean="0"/>
              <a:t>Sewa</a:t>
            </a:r>
            <a:r>
              <a:rPr lang="en-US" dirty="0" smtClean="0"/>
              <a:t> (</a:t>
            </a:r>
            <a:r>
              <a:rPr lang="en-US" i="1" dirty="0" smtClean="0"/>
              <a:t>Lease)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i="1" dirty="0" err="1" smtClean="0"/>
              <a:t>lessor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lessee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disepakati.Sebagai</a:t>
            </a:r>
            <a:r>
              <a:rPr lang="en-US" dirty="0" smtClean="0"/>
              <a:t> </a:t>
            </a:r>
            <a:r>
              <a:rPr lang="en-US" dirty="0" err="1" smtClean="0"/>
              <a:t>imbalannya</a:t>
            </a:r>
            <a:r>
              <a:rPr lang="en-US" dirty="0" smtClean="0"/>
              <a:t> </a:t>
            </a:r>
            <a:r>
              <a:rPr lang="en-US" i="1" dirty="0" smtClean="0"/>
              <a:t>lessee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i="1" dirty="0" smtClean="0"/>
              <a:t> </a:t>
            </a:r>
            <a:r>
              <a:rPr lang="en-US" i="1" dirty="0" err="1" smtClean="0"/>
              <a:t>lessor</a:t>
            </a:r>
            <a:r>
              <a:rPr lang="en-US" dirty="0" smtClean="0"/>
              <a:t>.</a:t>
            </a:r>
          </a:p>
        </p:txBody>
      </p:sp>
      <p:pic>
        <p:nvPicPr>
          <p:cNvPr id="5" name="j0314068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868143" y="1436725"/>
            <a:ext cx="2862957" cy="2359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14 </a:t>
            </a:r>
            <a:r>
              <a:rPr lang="en-US" sz="2400" dirty="0" err="1" smtClean="0"/>
              <a:t>huruf</a:t>
            </a:r>
            <a:r>
              <a:rPr lang="en-US" sz="2400" dirty="0" smtClean="0"/>
              <a:t> c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: 1169/KMK.01/1991,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Direktur</a:t>
            </a:r>
            <a:r>
              <a:rPr lang="en-US" sz="2400" dirty="0" smtClean="0"/>
              <a:t> </a:t>
            </a:r>
            <a:r>
              <a:rPr lang="en-US" sz="2400" dirty="0" err="1" smtClean="0"/>
              <a:t>Jenderal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koreksi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16 </a:t>
            </a:r>
            <a:r>
              <a:rPr lang="en-US" sz="2400" dirty="0" err="1" smtClean="0"/>
              <a:t>huruf</a:t>
            </a:r>
            <a:r>
              <a:rPr lang="en-US" sz="2400" dirty="0" smtClean="0"/>
              <a:t> d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1169/KMK.01/1991,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Direktur</a:t>
            </a:r>
            <a:r>
              <a:rPr lang="en-US" sz="2400" dirty="0" smtClean="0"/>
              <a:t> </a:t>
            </a:r>
            <a:r>
              <a:rPr lang="en-US" sz="2400" dirty="0" err="1" smtClean="0"/>
              <a:t>Jenderal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koreksi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pembebanan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SGU.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penegasan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8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Edaran</a:t>
            </a:r>
            <a:r>
              <a:rPr lang="en-US" sz="2400" dirty="0" smtClean="0"/>
              <a:t> </a:t>
            </a:r>
            <a:r>
              <a:rPr lang="en-US" sz="2400" dirty="0" err="1" smtClean="0"/>
              <a:t>Direktur</a:t>
            </a:r>
            <a:r>
              <a:rPr lang="en-US" sz="2400" dirty="0" smtClean="0"/>
              <a:t> </a:t>
            </a:r>
            <a:r>
              <a:rPr lang="en-US" sz="2400" dirty="0" err="1" smtClean="0"/>
              <a:t>Jenderal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No. SE-29/PJ.42/ 1992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19 </a:t>
            </a:r>
            <a:r>
              <a:rPr lang="en-US" sz="2400" dirty="0" err="1" smtClean="0"/>
              <a:t>Desember</a:t>
            </a:r>
            <a:r>
              <a:rPr lang="en-US" sz="2400" dirty="0" smtClean="0"/>
              <a:t> 1992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finance lease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minimum yang </a:t>
            </a:r>
            <a:r>
              <a:rPr lang="en-US" sz="2400" dirty="0" err="1" smtClean="0"/>
              <a:t>disyaratkan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perpajakannya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disamakan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operating lease.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PAJAK PENGHASILAN (</a:t>
            </a:r>
            <a:r>
              <a:rPr lang="en-US" b="1" dirty="0" err="1" smtClean="0"/>
              <a:t>PPh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pembebanan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1.</a:t>
            </a:r>
            <a:r>
              <a:rPr lang="id-ID" sz="2400" dirty="0" smtClean="0"/>
              <a:t> </a:t>
            </a:r>
            <a:r>
              <a:rPr lang="en-US" sz="2400" dirty="0" smtClean="0"/>
              <a:t>Finance Lease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default. </a:t>
            </a:r>
            <a:endParaRPr lang="id-ID" sz="2400" dirty="0" smtClean="0"/>
          </a:p>
          <a:p>
            <a:pPr marL="712788" indent="-347663">
              <a:buNone/>
              <a:tabLst>
                <a:tab pos="712788" algn="l"/>
              </a:tabLst>
            </a:pPr>
            <a:r>
              <a:rPr lang="en-US" sz="2400" dirty="0" smtClean="0"/>
              <a:t>a.</a:t>
            </a:r>
            <a:r>
              <a:rPr lang="id-ID" sz="2400" dirty="0" smtClean="0"/>
              <a:t>	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membetulkan</a:t>
            </a:r>
            <a:r>
              <a:rPr lang="en-US" sz="2400" dirty="0" smtClean="0"/>
              <a:t> SPT </a:t>
            </a:r>
            <a:r>
              <a:rPr lang="en-US" sz="2400" dirty="0" err="1" smtClean="0"/>
              <a:t>Tahunan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pembetulan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SGU finance lease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SGU operating lease.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PAJAK PENGHASILAN (</a:t>
            </a:r>
            <a:r>
              <a:rPr lang="en-US" b="1" dirty="0" err="1" smtClean="0"/>
              <a:t>PPh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b.</a:t>
            </a:r>
            <a:r>
              <a:rPr lang="id-ID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harta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dileasingkan</a:t>
            </a:r>
            <a:r>
              <a:rPr lang="en-US" sz="2400" dirty="0" smtClean="0"/>
              <a:t>.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c.</a:t>
            </a:r>
            <a:r>
              <a:rPr lang="id-ID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, lessee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memotong</a:t>
            </a:r>
            <a:r>
              <a:rPr lang="en-US" sz="2400" dirty="0" smtClean="0"/>
              <a:t> </a:t>
            </a:r>
            <a:r>
              <a:rPr lang="en-US" sz="2400" dirty="0" err="1" smtClean="0"/>
              <a:t>PPh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23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bruto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(lease payment).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PAJAK PENGHASILAN (</a:t>
            </a:r>
            <a:r>
              <a:rPr lang="en-US" b="1" dirty="0" err="1" smtClean="0"/>
              <a:t>PPh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2.</a:t>
            </a:r>
            <a:r>
              <a:rPr lang="id-ID" sz="2400" dirty="0" smtClean="0"/>
              <a:t> </a:t>
            </a:r>
            <a:r>
              <a:rPr lang="en-US" sz="2400" dirty="0" smtClean="0"/>
              <a:t>Finance Lease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a.Pihak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membetulkan</a:t>
            </a:r>
            <a:r>
              <a:rPr lang="en-US" sz="2400" dirty="0" smtClean="0"/>
              <a:t> SPT </a:t>
            </a:r>
            <a:r>
              <a:rPr lang="en-US" sz="2400" dirty="0" err="1" smtClean="0"/>
              <a:t>Tahunan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pembetulan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SGU finance lease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SGU operating lease,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.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PPh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jual-beli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b="1" dirty="0" smtClean="0"/>
              <a:t>PAJAK PENGHASILAN (</a:t>
            </a:r>
            <a:r>
              <a:rPr lang="en-US" b="1" dirty="0" err="1" smtClean="0"/>
              <a:t>PPh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428750"/>
            <a:ext cx="8303840" cy="350520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en-US" sz="2400" dirty="0" smtClean="0"/>
              <a:t>b.</a:t>
            </a:r>
            <a:r>
              <a:rPr lang="id-ID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lessor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harta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dileasingkan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lessee.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lessee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harta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sisa</a:t>
            </a:r>
            <a:r>
              <a:rPr lang="en-US" sz="2400" dirty="0" smtClean="0"/>
              <a:t> </a:t>
            </a:r>
            <a:r>
              <a:rPr lang="en-US" sz="2400" dirty="0" err="1" smtClean="0"/>
              <a:t>angsuran,penalti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c.</a:t>
            </a:r>
            <a:r>
              <a:rPr lang="id-ID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SGU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, lessee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memotong</a:t>
            </a:r>
            <a:r>
              <a:rPr lang="en-US" sz="2400" dirty="0" smtClean="0"/>
              <a:t> </a:t>
            </a:r>
            <a:r>
              <a:rPr lang="en-US" sz="2400" dirty="0" err="1" smtClean="0"/>
              <a:t>PPh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23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bruto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sewa</a:t>
            </a:r>
            <a:r>
              <a:rPr lang="en-US" sz="2400" dirty="0" smtClean="0"/>
              <a:t> (lease payment).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en-US"/>
          </a:p>
        </p:txBody>
      </p:sp>
      <p:sp>
        <p:nvSpPr>
          <p:cNvPr id="3" name="Shape 2"/>
          <p:cNvSpPr txBox="1">
            <a:spLocks noChangeArrowheads="1"/>
          </p:cNvSpPr>
          <p:nvPr/>
        </p:nvSpPr>
        <p:spPr>
          <a:xfrm>
            <a:off x="685800" y="285750"/>
            <a:ext cx="7772400" cy="838200"/>
          </a:xfrm>
          <a:prstGeom prst="rect">
            <a:avLst/>
          </a:prstGeom>
        </p:spPr>
        <p:txBody>
          <a:bodyPr>
            <a:normAutofit fontScale="98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41" b="0" i="0" u="none" strike="noStrike" kern="1200" cap="none" spc="0" normalizeH="0" baseline="0" noProof="0" dirty="0">
                <a:ln>
                  <a:noFill/>
                </a:ln>
                <a:solidFill>
                  <a:srgbClr val="DDDDDD">
                    <a:alpha val="10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Widescreen Test Pattern (16:9)</a:t>
            </a:r>
            <a:endParaRPr kumimoji="0" lang="en-US" sz="4898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76600" y="1352550"/>
            <a:ext cx="2590800" cy="258840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Autofit/>
          </a:bodyPr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b="1" dirty="0" smtClean="0">
                <a:solidFill>
                  <a:srgbClr val="DDDDDD">
                    <a:alpha val="100000"/>
                  </a:srgbClr>
                </a:solidFill>
              </a:rPr>
              <a:t>Aspect Ratio Test</a:t>
            </a:r>
            <a:endParaRPr lang="en-US" sz="40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x-none" sz="1050" dirty="0" smtClean="0">
              <a:solidFill>
                <a:srgbClr val="DDDDDD">
                  <a:alpha val="10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400" dirty="0" smtClean="0">
                <a:solidFill>
                  <a:srgbClr val="DDDDDD">
                    <a:alpha val="100000"/>
                  </a:srgbClr>
                </a:solidFill>
              </a:rPr>
              <a:t>(Should appear circular)</a:t>
            </a:r>
            <a:endParaRPr lang="en-US" altLang="x-none" sz="1400" dirty="0">
              <a:solidFill>
                <a:srgbClr val="DDDDDD">
                  <a:alpha val="100000"/>
                </a:srgbClr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1000" y="4780299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16x9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371600" y="4399651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4x3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id-ID" dirty="0" smtClean="0"/>
              <a:t>pengertian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1428750"/>
            <a:ext cx="8295456" cy="3200400"/>
          </a:xfrm>
        </p:spPr>
        <p:txBody>
          <a:bodyPr/>
          <a:lstStyle/>
          <a:p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dikasifikasikan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1.</a:t>
            </a:r>
            <a:r>
              <a:rPr lang="id-ID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(</a:t>
            </a:r>
            <a:r>
              <a:rPr lang="en-US" i="1" dirty="0" smtClean="0"/>
              <a:t>Finance Lease)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yang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id-ID" dirty="0" smtClean="0"/>
              <a:t>pengertian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1428750"/>
            <a:ext cx="8295456" cy="32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</a:t>
            </a:r>
            <a:r>
              <a:rPr lang="id-ID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(</a:t>
            </a:r>
            <a:r>
              <a:rPr lang="en-US" i="1" dirty="0" smtClean="0"/>
              <a:t>Operating Lease)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8077200" cy="852264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id-ID" sz="2800" dirty="0" smtClean="0"/>
              <a:t> </a:t>
            </a:r>
            <a:r>
              <a:rPr lang="en-US" sz="2800" dirty="0" err="1" smtClean="0"/>
              <a:t>diklasifikasikan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1428750"/>
            <a:ext cx="8295456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i="1" dirty="0" smtClean="0"/>
              <a:t> lessee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2.</a:t>
            </a:r>
            <a:r>
              <a:rPr lang="id-ID" dirty="0" smtClean="0"/>
              <a:t> </a:t>
            </a:r>
            <a:r>
              <a:rPr lang="en-US" i="1" dirty="0" smtClean="0"/>
              <a:t>lessee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8077200" cy="852264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id-ID" sz="2800" dirty="0" smtClean="0"/>
              <a:t> </a:t>
            </a:r>
            <a:r>
              <a:rPr lang="en-US" sz="2800" dirty="0" err="1" smtClean="0"/>
              <a:t>diklasifikasikan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1428750"/>
            <a:ext cx="8295456" cy="32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</a:t>
            </a:r>
            <a:r>
              <a:rPr lang="id-ID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4.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minimum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sewaan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5.</a:t>
            </a:r>
            <a:r>
              <a:rPr lang="id-ID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sewaan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i="1" dirty="0" smtClean="0"/>
              <a:t>lessee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8077200" cy="852264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id-ID" sz="2800" dirty="0" smtClean="0"/>
              <a:t> </a:t>
            </a:r>
            <a:r>
              <a:rPr lang="en-US" sz="2800" dirty="0" err="1" smtClean="0"/>
              <a:t>diklasifikasikan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1428750"/>
            <a:ext cx="8295456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</a:t>
            </a:r>
            <a:r>
              <a:rPr lang="id-ID" dirty="0" smtClean="0"/>
              <a:t> </a:t>
            </a:r>
            <a:r>
              <a:rPr lang="en-US" dirty="0" err="1" smtClean="0"/>
              <a:t>jika</a:t>
            </a:r>
            <a:r>
              <a:rPr lang="en-US" i="1" dirty="0" err="1" smtClean="0"/>
              <a:t>lessee</a:t>
            </a:r>
            <a:r>
              <a:rPr lang="en-US" dirty="0" smtClean="0"/>
              <a:t>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i="1" dirty="0" err="1" smtClean="0"/>
              <a:t>lessor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lessee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7.</a:t>
            </a:r>
            <a:r>
              <a:rPr lang="id-ID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residu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lessee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8.</a:t>
            </a:r>
            <a:r>
              <a:rPr lang="id-ID" dirty="0" smtClean="0"/>
              <a:t> </a:t>
            </a:r>
            <a:r>
              <a:rPr lang="en-US" i="1" dirty="0" smtClean="0"/>
              <a:t>lessee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Pictures can also be presented more dramatically in widescreen.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Widescreen Pictures</a:t>
            </a:r>
            <a:endParaRPr lang="en-US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1656</Words>
  <Application>Microsoft Office PowerPoint</Application>
  <PresentationFormat>On-screen Show (16:9)</PresentationFormat>
  <Paragraphs>163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WidescreenPresentation</vt:lpstr>
      <vt:lpstr>Akuntansi sewa guna usaha</vt:lpstr>
      <vt:lpstr>pengertian</vt:lpstr>
      <vt:lpstr>pengertian</vt:lpstr>
      <vt:lpstr>pengertian</vt:lpstr>
      <vt:lpstr>pengertian</vt:lpstr>
      <vt:lpstr>Beberapa indikator yang menunjukan suatu sewa diklasifikasikan sebagai sewa pembiayaan diantaranya :</vt:lpstr>
      <vt:lpstr>Beberapa indikator yang menunjukan suatu sewa diklasifikasikan sebagai sewa pembiayaan diantaranya :</vt:lpstr>
      <vt:lpstr>Beberapa indikator yang menunjukan suatu sewa diklasifikasikan sebagai sewa pembiayaan diantaranya :</vt:lpstr>
      <vt:lpstr>Widescreen Pictures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AKUNTANSI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Perlakuan Perpajakan</vt:lpstr>
      <vt:lpstr>PAJAK PENGHASILAN (PPh)</vt:lpstr>
      <vt:lpstr>PAJAK PENGHASILAN (PPh)</vt:lpstr>
      <vt:lpstr>PAJAK PENGHASILAN (PPh)</vt:lpstr>
      <vt:lpstr>PAJAK PENGHASILAN (PPh)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2016-06-15T23:14:31Z</dcterms:created>
  <dcterms:modified xsi:type="dcterms:W3CDTF">2017-10-02T04:34:32Z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